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pcampus.org" TargetMode="Externa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manage people who admin/maintain wordpress sites?</a:t>
            </a:r>
          </a:p>
          <a:p>
            <a:pPr/>
            <a:r>
              <a:t>How many directly admin wordpress sites?</a:t>
            </a:r>
          </a:p>
          <a:p>
            <a:pPr/>
            <a:r>
              <a:t>How many are familiar with OWASP top 10?</a:t>
            </a:r>
          </a:p>
          <a:p>
            <a:pPr/>
            <a:r>
              <a:t>How many use Apache? Nginx?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https://github.com/dionach/CMSmap </a:t>
            </a:r>
          </a:p>
          <a:p>
            <a:pPr/>
            <a:r>
              <a:t>Droopescan : https://github.com/droope/droopescan </a:t>
            </a:r>
          </a:p>
          <a:p>
            <a:pPr/>
            <a:r>
              <a:t>WPScan :  http://wpscan.org/ </a:t>
            </a:r>
          </a:p>
          <a:p>
            <a:pPr/>
          </a:p>
          <a:p>
            <a:pPr/>
            <a:r>
              <a:t>BEFORE YOU GO TO THE NEXT SLIDE, scan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wpcampus.org</a:t>
            </a:r>
            <a:r>
              <a:t> </a:t>
            </a:r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Passive Scan</a:t>
            </a:r>
          </a:p>
          <a:p>
            <a:pPr/>
            <a:r>
              <a:t>	Robots.txt</a:t>
            </a:r>
          </a:p>
          <a:p>
            <a:pPr/>
            <a:r>
              <a:t>	Interesting headers</a:t>
            </a:r>
          </a:p>
          <a:p>
            <a:pPr/>
            <a:r>
              <a:t>	Multisite</a:t>
            </a:r>
          </a:p>
          <a:p>
            <a:pPr/>
            <a:r>
              <a:t>	Must-use plugins</a:t>
            </a:r>
          </a:p>
          <a:p>
            <a:pPr/>
            <a:r>
              <a:t>	Xml-rpc</a:t>
            </a:r>
          </a:p>
          <a:p>
            <a:pPr/>
            <a:r>
              <a:t>	Wordpress version</a:t>
            </a:r>
          </a:p>
          <a:p>
            <a:pPr/>
            <a:r>
              <a:t>	Plugins/themes	</a:t>
            </a:r>
          </a:p>
          <a:p>
            <a:pPr/>
          </a:p>
          <a:p>
            <a:pPr/>
            <a:r>
              <a:t>Mention false positive, humans always needed - license.txt on wpcampus.org</a:t>
            </a:r>
          </a:p>
          <a:p>
            <a:pPr/>
            <a:r>
              <a:t>log in, show users, themes, plugins THEN LOG OUT!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scan</a:t>
            </a:r>
          </a:p>
          <a:p>
            <a:pPr/>
            <a:r>
              <a:t>	Scans for signs of vulnerable plugins</a:t>
            </a:r>
          </a:p>
          <a:p>
            <a:pPr/>
            <a:r>
              <a:t>	Scans for signs of vulnerable themes</a:t>
            </a:r>
          </a:p>
          <a:p>
            <a:pPr/>
            <a:r>
              <a:t>	Scans for signs of timthumb</a:t>
            </a:r>
          </a:p>
          <a:p>
            <a:pPr/>
            <a:r>
              <a:t>	Attempts to enumerate user account names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CVE - Common Vulnerabilities and Exposures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/>
            <a:r>
              <a:t>	Prevent php execution</a:t>
            </a:r>
          </a:p>
          <a:p>
            <a:pPr/>
            <a:r>
              <a:t>	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  <a:p>
            <a:pPr/>
          </a:p>
          <a:p>
            <a:pPr/>
            <a:r>
              <a:t>run exploit after showing initial active scan on vagrantpress.dev </a:t>
            </a:r>
          </a:p>
          <a:p>
            <a:pPr/>
            <a:r>
              <a:t>	do wp-content area first, only blocking php</a:t>
            </a:r>
          </a:p>
          <a:p>
            <a:pPr/>
            <a:r>
              <a:t>show how shell wouldn't be accessible, rerun scan</a:t>
            </a:r>
          </a:p>
          <a:p>
            <a:pPr/>
            <a:r>
              <a:t>next do blocking of everything except white-list, show how everything is blocked but DONT do scan</a:t>
            </a:r>
          </a:p>
          <a:p>
            <a:pPr/>
            <a:r>
              <a:t>Add errordocument reroute THEN do scan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  <a:p>
            <a:pPr/>
          </a:p>
          <a:p>
            <a:pPr/>
            <a:r>
              <a:t>Debate on whether account enumeration prevention is important</a:t>
            </a:r>
          </a:p>
          <a:p>
            <a:pPr/>
            <a:r>
              <a:t>Even more important is strong passwords for every account </a:t>
            </a:r>
          </a:p>
          <a:p>
            <a:pPr/>
            <a:r>
              <a:t>Block brute force attempts and mention xmlrpc</a:t>
            </a:r>
          </a:p>
          <a:p>
            <a:pPr/>
            <a:r>
              <a:t>also mention that it’s possible for people to log in using email address and email addresses are EVERYWHERE, especially in education</a:t>
            </a:r>
          </a:p>
          <a:p>
            <a:pPr/>
            <a:r>
              <a:t>Mention using school’s SSOID system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xmlrpc</a:t>
            </a:r>
          </a:p>
          <a:p>
            <a:pPr/>
            <a:r>
              <a:t>	- ddos attacks</a:t>
            </a:r>
          </a:p>
          <a:p>
            <a:pPr/>
            <a:r>
              <a:t>	- bruteforce</a:t>
            </a:r>
          </a:p>
          <a:p>
            <a:pPr/>
            <a:r>
              <a:t>directories</a:t>
            </a:r>
          </a:p>
          <a:p>
            <a:pPr/>
            <a:r>
              <a:t>find /path/to/your/wordpress/install/ -type d -exec chmod 755 {} \;</a:t>
            </a:r>
          </a:p>
          <a:p>
            <a:pPr/>
            <a:r>
              <a:t>files</a:t>
            </a:r>
          </a:p>
          <a:p>
            <a:pPr/>
            <a:r>
              <a:t>find /path/to/your/wordpress/install/ -type f -exec chmod 644 {} \;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lead of 3 programmers managing 100+ WordPress sites</a:t>
            </a:r>
          </a:p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different types of attacks</a:t>
            </a:r>
          </a:p>
          <a:p>
            <a:pPr/>
            <a:r>
              <a:t>Why WordPress is an attractive target</a:t>
            </a:r>
          </a:p>
          <a:p>
            <a:pPr/>
            <a:r>
              <a:t>Why Education is an attractive target</a:t>
            </a:r>
          </a:p>
          <a:p>
            <a:pPr/>
            <a:r>
              <a:t>Current state of web application security</a:t>
            </a:r>
          </a:p>
          <a:p>
            <a:pPr/>
            <a:r>
              <a:t>Tools available</a:t>
            </a:r>
          </a:p>
          <a:p>
            <a:pPr/>
            <a:r>
              <a:t>WPScan</a:t>
            </a:r>
          </a:p>
          <a:p>
            <a:pPr/>
            <a:r>
              <a:t>Counter-measures</a:t>
            </a:r>
          </a:p>
          <a:p>
            <a:pPr/>
          </a:p>
          <a:p>
            <a:pPr/>
            <a:r>
              <a:t>One layer, defense-in-depth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opportunistic not targeting you, just low hanging fruit </a:t>
            </a:r>
          </a:p>
          <a:p>
            <a:pPr/>
            <a:r>
              <a:t>opportunistic noisier</a:t>
            </a:r>
          </a:p>
          <a:p>
            <a:pPr/>
            <a:r>
              <a:t>targeted stealthy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  <a:p>
            <a:pPr/>
          </a:p>
          <a:p>
            <a:pPr/>
            <a:r>
              <a:t>With popularity, comes a price.</a:t>
            </a:r>
          </a:p>
          <a:p>
            <a:pPr/>
            <a:r>
              <a:t>Economic return for attacking wordpress.</a:t>
            </a:r>
          </a:p>
          <a:p>
            <a:pPr/>
            <a:r>
              <a:t>most compromises occur through insecure or out-dated themes &amp; plugins followed by weak passwords</a:t>
            </a:r>
          </a:p>
          <a:p>
            <a:pPr/>
            <a:r>
              <a:t>better about removing vul plugins from repo, still have work to do on verifying fixes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bandwidth and availability</a:t>
            </a:r>
          </a:p>
          <a:p>
            <a:pPr/>
            <a:r>
              <a:t>Rich in hardware infrastructure</a:t>
            </a:r>
          </a:p>
          <a:p>
            <a:pPr/>
            <a:r>
              <a:t>Poor in human resources</a:t>
            </a:r>
          </a:p>
          <a:p>
            <a:pPr/>
            <a:r>
              <a:t>Resistant to blacklisting</a:t>
            </a:r>
          </a:p>
          <a:p>
            <a:pPr/>
            <a:r>
              <a:t>SEO reputation</a:t>
            </a:r>
          </a:p>
          <a:p>
            <a:pPr/>
            <a:r>
              <a:t>Personally Identifiable Information (PII) / Sensitive Personal Information (SPI)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2015-2016 160% increase in sites hosting malware1</a:t>
            </a:r>
          </a:p>
          <a:p>
            <a:pPr/>
            <a:r>
              <a:t>Education, 49% of sites had at least one vulnerability every day of the year2</a:t>
            </a:r>
          </a:p>
          <a:p>
            <a:pPr/>
            <a:r>
              <a:t>Education, average of 28 vulnerabilities per site, 15 of those serious2</a:t>
            </a:r>
          </a:p>
          <a:p>
            <a:pPr/>
            <a:r>
              <a:t>Education, took an average of 133 days to remediate issues2</a:t>
            </a:r>
          </a:p>
          <a:p>
            <a:pPr/>
            <a:r>
              <a:t>78% of compromised sites that were in a CMS were using WordPress3</a:t>
            </a:r>
          </a:p>
          <a:p>
            <a:pPr/>
          </a:p>
          <a:p>
            <a:pPr/>
            <a:r>
              <a:t>2 biggest issues in website/web application security is education and awareness.  Gone are the days of web MASTERS.</a:t>
            </a:r>
          </a:p>
          <a:p>
            <a:pPr/>
            <a:r>
              <a:t>High-Tech Bridge (Geneva) found that 35% of sites that contained an XSS issue, also contained other, more serious issues</a:t>
            </a:r>
          </a:p>
          <a:p>
            <a:pPr/>
            <a:r>
              <a:t>As an owner/maintainer of a wordpress site, it is your responsibility to be paranoid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compromises occur through </a:t>
            </a:r>
          </a:p>
          <a:p>
            <a:pPr/>
            <a:r>
              <a:t>	vulnerable plugins and themes</a:t>
            </a:r>
          </a:p>
          <a:p>
            <a:pPr/>
            <a:r>
              <a:t>	Weak passwords</a:t>
            </a:r>
          </a:p>
          <a:p>
            <a:pPr/>
            <a:r>
              <a:t>	Wordpress out-of-date</a:t>
            </a:r>
          </a:p>
          <a:p>
            <a:pPr/>
            <a:r>
              <a:t>Vulnerability categories</a:t>
            </a:r>
          </a:p>
          <a:p>
            <a:pPr/>
            <a:r>
              <a:t>	Injections</a:t>
            </a:r>
          </a:p>
          <a:p>
            <a:pPr/>
            <a:r>
              <a:t>	Remote File Inclusion and/or Execution</a:t>
            </a:r>
          </a:p>
          <a:p>
            <a:pPr/>
            <a:r>
              <a:t>	Brute force and/or dictionary attacks</a:t>
            </a:r>
          </a:p>
          <a:p>
            <a:pPr/>
          </a:p>
          <a:p>
            <a:pPr/>
            <a:r>
              <a:t>SQL, XSS, iFrame, etc</a:t>
            </a:r>
          </a:p>
          <a:p>
            <a:pPr/>
            <a:r>
              <a:t>TimThumb, RevSlider</a:t>
            </a:r>
          </a:p>
          <a:p>
            <a:pPr/>
            <a:r>
              <a:t>Ability to pass commands to a payload on your server and bypass your security</a:t>
            </a:r>
          </a:p>
          <a:p>
            <a:pPr/>
            <a:r>
              <a:t>Exploit publicly-available access points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1729761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406400" y="947430"/>
            <a:ext cx="12192000" cy="9375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406400" y="2146300"/>
            <a:ext cx="121920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uiltwith.com" TargetMode="External"/><Relationship Id="rId4" Type="http://schemas.openxmlformats.org/officeDocument/2006/relationships/hyperlink" Target="https://github.com/dionach/CMSmap" TargetMode="External"/><Relationship Id="rId5" Type="http://schemas.openxmlformats.org/officeDocument/2006/relationships/hyperlink" Target="https://github.com/droope/droopescan" TargetMode="External"/><Relationship Id="rId6" Type="http://schemas.openxmlformats.org/officeDocument/2006/relationships/hyperlink" Target="http://wpscan.org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github.com/gilzow/access-denied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426085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Access Denied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xfrm>
            <a:off x="406400" y="5905500"/>
            <a:ext cx="12192000" cy="1114029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Keeping yourself off an attacker’s radar</a:t>
            </a:r>
          </a:p>
        </p:txBody>
      </p:sp>
      <p:sp>
        <p:nvSpPr>
          <p:cNvPr id="168" name="Shape 168"/>
          <p:cNvSpPr/>
          <p:nvPr/>
        </p:nvSpPr>
        <p:spPr>
          <a:xfrm>
            <a:off x="8258494" y="7766050"/>
            <a:ext cx="443667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/gilzow</a:t>
            </a:r>
            <a:b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wordpress security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Most compromises occur through 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vulnerable plugins and themes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Weak passwords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Wordpress out-of-date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Vulnerability categories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Injections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Remote File Inclusion and/or Execution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Brute force and/or dictionary attacks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Tools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BuiltWith.com</a:t>
            </a:r>
          </a:p>
          <a:p>
            <a:pPr/>
            <a:r>
              <a:t>Wappalyzer (Firefox, Chrome, Opera + bookmarklet)</a:t>
            </a:r>
          </a:p>
          <a:p>
            <a:pPr/>
            <a:r>
              <a:t>CMSmap 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https://github.com/dionach/CMSmap</a:t>
            </a:r>
            <a:r>
              <a:t> </a:t>
            </a:r>
          </a:p>
          <a:p>
            <a:pPr/>
            <a:r>
              <a:t>Droopescan : </a:t>
            </a: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https://github.com/droope/droopescan</a:t>
            </a:r>
            <a:r>
              <a:t> </a:t>
            </a:r>
          </a:p>
          <a:p>
            <a:pPr/>
            <a:r>
              <a:t>WPScan :  </a:t>
            </a:r>
            <a:r>
              <a:rPr u="sng">
                <a:solidFill>
                  <a:schemeClr val="accent1"/>
                </a:solidFill>
                <a:hlinkClick r:id="rId6" invalidUrl="" action="" tgtFrame="" tooltip="" history="1" highlightClick="0" endSnd="0"/>
              </a:rPr>
              <a:t>http://wpscan.org/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84886">
              <a:spcBef>
                <a:spcPts val="2300"/>
              </a:spcBef>
              <a:buClrTx/>
              <a:buSzTx/>
              <a:buFontTx/>
              <a:buNone/>
              <a:defRPr sz="2822"/>
            </a:pPr>
            <a:r>
              <a:t>Passive Scan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Robots.txt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Interesting headers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Multisite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Must-use plugins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Xml-rpc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Wordpress version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Plugins/themes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Disable Directory listings</a:t>
            </a:r>
          </a:p>
          <a:p>
            <a:pPr lvl="1"/>
            <a:r>
              <a:t>In .htaccess in the root of the site</a:t>
            </a:r>
          </a:p>
          <a:p>
            <a:pPr lvl="1"/>
          </a:p>
          <a:p>
            <a:pPr lvl="1"/>
            <a:r>
              <a:t>ask your host to disable in your account</a:t>
            </a:r>
          </a:p>
        </p:txBody>
      </p:sp>
      <p:sp>
        <p:nvSpPr>
          <p:cNvPr id="228" name="Shape 228"/>
          <p:cNvSpPr/>
          <p:nvPr/>
        </p:nvSpPr>
        <p:spPr>
          <a:xfrm>
            <a:off x="1202041" y="3750709"/>
            <a:ext cx="7116833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1241528" y="4154569"/>
            <a:ext cx="3470313" cy="4622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Options -Indexes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7" grpId="1"/>
      <p:bldP build="whole" bldLvl="1" animBg="1" rev="0" advAuto="0" spid="22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16-07-11 at 3.36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70" y="0"/>
            <a:ext cx="1247606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6-07-11 at 4.0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58" y="0"/>
            <a:ext cx="1288828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WpScan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Active scan</a:t>
            </a:r>
          </a:p>
          <a:p>
            <a:pPr/>
            <a:r>
              <a:t>Scans for signs of vulnerable plugins</a:t>
            </a:r>
          </a:p>
          <a:p>
            <a:pPr/>
            <a:r>
              <a:t>Scans for signs of vulnerable themes</a:t>
            </a:r>
          </a:p>
          <a:p>
            <a:pPr/>
            <a:r>
              <a:t>Scans for signs of timthumb</a:t>
            </a:r>
          </a:p>
          <a:p>
            <a:pPr/>
            <a:r>
              <a:t>Attempts to enumerate user account names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6-07-12 at 10.42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4959"/>
            <a:ext cx="13004800" cy="7283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4" y="7494740"/>
            <a:ext cx="2149320" cy="455123"/>
          </a:xfrm>
          <a:prstGeom prst="rect">
            <a:avLst/>
          </a:prstGeom>
        </p:spPr>
      </p:pic>
      <p:pic>
        <p:nvPicPr>
          <p:cNvPr id="24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174" y="1081240"/>
            <a:ext cx="3828251" cy="45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3"/>
      <p:bldP build="whole" bldLvl="1" animBg="1" rev="0" advAuto="0" spid="243" grpId="1"/>
      <p:bldP build="whole" bldLvl="1" animBg="1" rev="0" advAuto="0" spid="243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 Shot 2016-07-12 at 10.46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89" y="774700"/>
            <a:ext cx="1185262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4983" y="687647"/>
            <a:ext cx="1349646" cy="389260"/>
          </a:xfrm>
          <a:prstGeom prst="rect">
            <a:avLst/>
          </a:prstGeom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190" y="880971"/>
            <a:ext cx="7601617" cy="389261"/>
          </a:xfrm>
          <a:prstGeom prst="rect">
            <a:avLst/>
          </a:prstGeom>
        </p:spPr>
      </p:pic>
      <p:pic>
        <p:nvPicPr>
          <p:cNvPr id="251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9390" y="1287371"/>
            <a:ext cx="6230710" cy="389261"/>
          </a:xfrm>
          <a:prstGeom prst="rect">
            <a:avLst/>
          </a:prstGeom>
        </p:spPr>
      </p:pic>
      <p:pic>
        <p:nvPicPr>
          <p:cNvPr id="253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6690" y="1595991"/>
            <a:ext cx="7843112" cy="561604"/>
          </a:xfrm>
          <a:prstGeom prst="rect">
            <a:avLst/>
          </a:prstGeom>
        </p:spPr>
      </p:pic>
      <p:pic>
        <p:nvPicPr>
          <p:cNvPr id="25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6690" y="1912495"/>
            <a:ext cx="5758229" cy="389261"/>
          </a:xfrm>
          <a:prstGeom prst="rect">
            <a:avLst/>
          </a:prstGeom>
        </p:spPr>
      </p:pic>
      <p:pic>
        <p:nvPicPr>
          <p:cNvPr id="257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90" y="2129391"/>
            <a:ext cx="11189820" cy="389261"/>
          </a:xfrm>
          <a:prstGeom prst="rect">
            <a:avLst/>
          </a:prstGeom>
        </p:spPr>
      </p:pic>
      <p:pic>
        <p:nvPicPr>
          <p:cNvPr id="259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3190" y="3069191"/>
            <a:ext cx="5936029" cy="561604"/>
          </a:xfrm>
          <a:prstGeom prst="rect">
            <a:avLst/>
          </a:prstGeom>
        </p:spPr>
      </p:pic>
      <p:pic>
        <p:nvPicPr>
          <p:cNvPr id="261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990" y="4682091"/>
            <a:ext cx="7500017" cy="561604"/>
          </a:xfrm>
          <a:prstGeom prst="rect">
            <a:avLst/>
          </a:prstGeom>
        </p:spPr>
      </p:pic>
      <p:pic>
        <p:nvPicPr>
          <p:cNvPr id="263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9390" y="5952091"/>
            <a:ext cx="7500017" cy="561604"/>
          </a:xfrm>
          <a:prstGeom prst="rect">
            <a:avLst/>
          </a:prstGeom>
        </p:spPr>
      </p:pic>
      <p:pic>
        <p:nvPicPr>
          <p:cNvPr id="265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69683" y="713047"/>
            <a:ext cx="2002456" cy="389260"/>
          </a:xfrm>
          <a:prstGeom prst="rect">
            <a:avLst/>
          </a:prstGeom>
        </p:spPr>
      </p:pic>
      <p:pic>
        <p:nvPicPr>
          <p:cNvPr id="267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6690" y="3754991"/>
            <a:ext cx="6106232" cy="389261"/>
          </a:xfrm>
          <a:prstGeom prst="rect">
            <a:avLst/>
          </a:prstGeom>
        </p:spPr>
      </p:pic>
      <p:pic>
        <p:nvPicPr>
          <p:cNvPr id="269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1290" y="2332591"/>
            <a:ext cx="9678404" cy="389261"/>
          </a:xfrm>
          <a:prstGeom prst="rect">
            <a:avLst/>
          </a:prstGeom>
        </p:spPr>
      </p:pic>
      <p:pic>
        <p:nvPicPr>
          <p:cNvPr id="271" name="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31290" y="3958191"/>
            <a:ext cx="7843112" cy="38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10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750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75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750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250"/>
                            </p:stCondLst>
                            <p:childTnLst>
                              <p:par>
                                <p:cTn id="69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750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1000" fill="hold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1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6" dur="1000" fill="hold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Class="exit" nodeType="afterEffect" presetID="9" grpId="2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4" dur="1000" fill="hold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  <p:bldP build="whole" bldLvl="1" animBg="1" rev="0" advAuto="0" spid="265" grpId="2"/>
      <p:bldP build="whole" bldLvl="1" animBg="1" rev="0" advAuto="0" spid="263" grpId="15"/>
      <p:bldP build="whole" bldLvl="1" animBg="1" rev="0" advAuto="0" spid="263" grpId="16"/>
      <p:bldP build="whole" bldLvl="1" animBg="1" rev="0" advAuto="0" spid="257" grpId="22"/>
      <p:bldP build="whole" bldLvl="1" animBg="1" rev="0" advAuto="0" spid="269" grpId="25"/>
      <p:bldP build="whole" bldLvl="1" animBg="1" rev="0" advAuto="0" spid="269" grpId="26"/>
      <p:bldP build="whole" bldLvl="1" animBg="1" rev="0" advAuto="0" spid="261" grpId="13"/>
      <p:bldP build="whole" bldLvl="1" animBg="1" rev="0" advAuto="0" spid="261" grpId="14"/>
      <p:bldP build="whole" bldLvl="1" animBg="1" rev="0" advAuto="0" spid="253" grpId="9"/>
      <p:bldP build="whole" bldLvl="1" animBg="1" rev="0" advAuto="0" spid="253" grpId="10"/>
      <p:bldP build="whole" bldLvl="1" animBg="1" rev="0" advAuto="0" spid="267" grpId="23"/>
      <p:bldP build="whole" bldLvl="1" animBg="1" rev="0" advAuto="0" spid="267" grpId="24"/>
      <p:bldP build="whole" bldLvl="1" animBg="1" rev="0" advAuto="0" spid="271" grpId="19"/>
      <p:bldP build="whole" bldLvl="1" animBg="1" rev="0" advAuto="0" spid="271" grpId="20"/>
      <p:bldP build="whole" bldLvl="1" animBg="1" rev="0" advAuto="0" spid="251" grpId="7"/>
      <p:bldP build="whole" bldLvl="1" animBg="1" rev="0" advAuto="0" spid="251" grpId="8"/>
      <p:bldP build="whole" bldLvl="1" animBg="1" rev="0" advAuto="0" spid="259" grpId="11"/>
      <p:bldP build="whole" bldLvl="1" animBg="1" rev="0" advAuto="0" spid="259" grpId="12"/>
      <p:bldP build="whole" bldLvl="1" animBg="1" rev="0" advAuto="0" spid="257" grpId="21"/>
      <p:bldP build="whole" bldLvl="1" animBg="1" rev="0" advAuto="0" spid="249" grpId="5"/>
      <p:bldP build="whole" bldLvl="1" animBg="1" rev="0" advAuto="0" spid="247" grpId="3"/>
      <p:bldP build="whole" bldLvl="1" animBg="1" rev="0" advAuto="0" spid="247" grpId="4"/>
      <p:bldP build="whole" bldLvl="1" animBg="1" rev="0" advAuto="0" spid="249" grpId="6"/>
      <p:bldP build="whole" bldLvl="1" animBg="1" rev="0" advAuto="0" spid="255" grpId="17"/>
      <p:bldP build="whole" bldLvl="1" animBg="1" rev="0" advAuto="0" spid="255" grpId="18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creen Shot 2016-07-12 at 12.2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573076"/>
            <a:ext cx="13004800" cy="4442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90" y="4542391"/>
            <a:ext cx="6320852" cy="561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06400" y="971550"/>
            <a:ext cx="12192000" cy="1017836"/>
          </a:xfrm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406400" y="22606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With the University of Missouri since 2000</a:t>
            </a:r>
          </a:p>
          <a:p>
            <a:pPr/>
            <a:r>
              <a:t>Programmer/Analyst since 2005</a:t>
            </a:r>
          </a:p>
          <a:p>
            <a:pPr/>
            <a:r>
              <a:t>Maintainer and current author of the wpDirAuth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xfrm>
            <a:off x="406400" y="2540000"/>
            <a:ext cx="12192000" cy="6527801"/>
          </a:xfrm>
          <a:prstGeom prst="rect">
            <a:avLst/>
          </a:prstGeom>
        </p:spPr>
        <p:txBody>
          <a:bodyPr/>
          <a:lstStyle/>
          <a:p>
            <a:pPr/>
            <a:r>
              <a:t>Protect wp-content</a:t>
            </a:r>
          </a:p>
          <a:p>
            <a:pPr lvl="1"/>
            <a:r>
              <a:t>Prevent php execution</a:t>
            </a:r>
          </a:p>
          <a:p>
            <a:pPr lvl="1"/>
            <a:r>
              <a:t>Implicit deny (only allow what is necessary and expected)</a:t>
            </a:r>
          </a:p>
          <a:p>
            <a:pPr/>
            <a:r>
              <a:t>Protect wp-includes</a:t>
            </a:r>
          </a:p>
          <a:p>
            <a:pPr/>
            <a:r>
              <a:t>Protect wp-admin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406400" y="2876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Prevent ?author= redirection</a:t>
            </a:r>
          </a:p>
          <a:p>
            <a:pPr/>
            <a:r>
              <a:t>Disable account name as author permalink</a:t>
            </a:r>
          </a:p>
          <a:p>
            <a:pPr/>
            <a:r>
              <a:t>Remove author account from classes</a:t>
            </a:r>
          </a:p>
          <a:p>
            <a:pPr/>
            <a:r>
              <a:t>Remove default login failure error messages</a:t>
            </a:r>
          </a:p>
        </p:txBody>
      </p:sp>
      <p:sp>
        <p:nvSpPr>
          <p:cNvPr id="287" name="Shape 287"/>
          <p:cNvSpPr/>
          <p:nvPr/>
        </p:nvSpPr>
        <p:spPr>
          <a:xfrm>
            <a:off x="436686" y="1857605"/>
            <a:ext cx="43934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3400"/>
            </a:lvl1pPr>
          </a:lstStyle>
          <a:p>
            <a:pPr/>
            <a:r>
              <a:t>Account enumeration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Counter measures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Limit access to wp-login.php and /wp-admin/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Limit or disable xmlrpc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Disable file editing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Lock down wp-config.php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Hide wordpress version</a:t>
            </a:r>
          </a:p>
        </p:txBody>
      </p:sp>
      <p:sp>
        <p:nvSpPr>
          <p:cNvPr id="293" name="Shape 293"/>
          <p:cNvSpPr/>
          <p:nvPr/>
        </p:nvSpPr>
        <p:spPr>
          <a:xfrm>
            <a:off x="997420" y="4588723"/>
            <a:ext cx="6303465" cy="2087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1513528" y="4762499"/>
            <a:ext cx="502488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if(!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defined</a:t>
            </a:r>
            <a:r>
              <a:t>('DISALLOW_FILE_EDIT')){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define</a:t>
            </a:r>
            <a:r>
              <a:t>('DISALLOW_FILE_EDIT', TRUE);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extreme Counter measures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suPHP, php-fpm</a:t>
            </a:r>
          </a:p>
          <a:p>
            <a:pPr/>
            <a:r>
              <a:t>Prevent php from being able to write to files</a:t>
            </a:r>
          </a:p>
          <a:p>
            <a:pPr/>
            <a:r>
              <a:t>Move wp-config.php</a:t>
            </a:r>
          </a:p>
          <a:p>
            <a:pPr/>
            <a:r>
              <a:t>Move plugin and theme locations</a:t>
            </a:r>
          </a:p>
          <a:p>
            <a:pPr/>
            <a:r>
              <a:t>Programmatically changing user_nicename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things to consider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everything and analyze those logs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 measures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have directory listing disabled</a:t>
            </a:r>
          </a:p>
          <a:p>
            <a:pPr/>
            <a:r>
              <a:t>Prevent PHP execution where it shouldn’t happen</a:t>
            </a:r>
          </a:p>
          <a:p>
            <a:pPr/>
            <a:r>
              <a:t>User account names</a:t>
            </a:r>
          </a:p>
          <a:p>
            <a:pPr/>
            <a:r>
              <a:t>XML-RPC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paranoid; be skeptical</a:t>
            </a:r>
          </a:p>
          <a:p>
            <a:pPr/>
            <a:r>
              <a:t>Uninstall plugins/themes that aren’t in use</a:t>
            </a:r>
          </a:p>
          <a:p>
            <a:pPr/>
            <a:r>
              <a:t>Disable php from executing where it shouldn’t</a:t>
            </a:r>
          </a:p>
          <a:p>
            <a:pPr/>
            <a:r>
              <a:t>Limit access to </a:t>
            </a:r>
            <a:r>
              <a:rPr>
                <a:latin typeface="Avenir Next Heavy"/>
                <a:ea typeface="Avenir Next Heavy"/>
                <a:cs typeface="Avenir Next Heavy"/>
                <a:sym typeface="Avenir Next Heavy"/>
              </a:rPr>
              <a:t>everything 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where you can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body" idx="13"/>
          </p:nvPr>
        </p:nvSpPr>
        <p:spPr>
          <a:xfrm>
            <a:off x="889000" y="2908300"/>
            <a:ext cx="11226800" cy="36576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“[Security is a] continuously moving target… that requires constant vigilance to understand and appreciate.”</a:t>
            </a:r>
          </a:p>
        </p:txBody>
      </p:sp>
      <p:sp>
        <p:nvSpPr>
          <p:cNvPr id="313" name="Shape 31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body" idx="13"/>
          </p:nvPr>
        </p:nvSpPr>
        <p:spPr>
          <a:xfrm>
            <a:off x="889000" y="2908300"/>
            <a:ext cx="11226800" cy="3689607"/>
          </a:xfrm>
          <a:prstGeom prst="rect">
            <a:avLst/>
          </a:prstGeom>
        </p:spPr>
        <p:txBody>
          <a:bodyPr/>
          <a:lstStyle/>
          <a:p>
            <a:pPr/>
            <a:r>
              <a:t>With ease of use and extensibility, comes a responsibility.</a:t>
            </a:r>
          </a:p>
        </p:txBody>
      </p:sp>
      <p:sp>
        <p:nvSpPr>
          <p:cNvPr id="318" name="Shape 31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/>
            <a:r>
              <a:t>@gilzow on twitter</a:t>
            </a:r>
          </a:p>
          <a:p>
            <a:pPr/>
            <a:r>
              <a:t>Files: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https://github.com/gilzow/access-denied/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Expert</a:t>
            </a:r>
          </a:p>
          <a:p>
            <a:pPr/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The different types of attacks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Why WordPress is an attractive target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Why Education is an attractive target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Current state of web application security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Tools available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WPScan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Counter-measures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Attacks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defRPr sz="4600"/>
            </a:pPr>
            <a:r>
              <a:t>Opportunistic</a:t>
            </a:r>
          </a:p>
          <a:p>
            <a:pPr marL="444499" indent="-444499">
              <a:defRPr sz="4600"/>
            </a:pPr>
            <a:r>
              <a:t>Targeted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wordpress is an attractive target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 share</a:t>
            </a:r>
          </a:p>
          <a:p>
            <a:pPr/>
            <a:r>
              <a:t>Open Source</a:t>
            </a:r>
          </a:p>
          <a:p>
            <a:pPr/>
            <a:r>
              <a:t>Anyone can create and submit a theme/plugin</a:t>
            </a:r>
          </a:p>
          <a:p>
            <a:pPr/>
            <a:r>
              <a:t>Extremely easy to set up and get running, not so easy to secure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body" idx="13"/>
          </p:nvPr>
        </p:nvSpPr>
        <p:spPr>
          <a:xfrm>
            <a:off x="889000" y="2908300"/>
            <a:ext cx="11226800" cy="39116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easyness of use.”</a:t>
            </a:r>
          </a:p>
        </p:txBody>
      </p:sp>
      <p:sp>
        <p:nvSpPr>
          <p:cNvPr id="198" name="Shape 19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Tony Perez, @perezbox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Education is an attractive target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bandwidth and availability</a:t>
            </a:r>
          </a:p>
          <a:p>
            <a:pPr/>
            <a:r>
              <a:t>Rich in hardware infrastructure</a:t>
            </a:r>
          </a:p>
          <a:p>
            <a:pPr/>
            <a:r>
              <a:t>Poor in human resources</a:t>
            </a:r>
          </a:p>
          <a:p>
            <a:pPr/>
            <a:r>
              <a:t>Resistant to blacklisting</a:t>
            </a:r>
          </a:p>
          <a:p>
            <a:pPr/>
            <a:r>
              <a:t>SEO reputation</a:t>
            </a:r>
          </a:p>
          <a:p>
            <a:pPr/>
            <a:r>
              <a:t>Personally Identifiable Information (PII) / Sensitive Personal Information (SPI)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of Web Application security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xfrm>
            <a:off x="406400" y="2146300"/>
            <a:ext cx="12192000" cy="5643563"/>
          </a:xfrm>
          <a:prstGeom prst="rect">
            <a:avLst/>
          </a:prstGeom>
        </p:spPr>
        <p:txBody>
          <a:bodyPr/>
          <a:lstStyle/>
          <a:p>
            <a:pPr/>
            <a:r>
              <a:t>Education, 49% of sites had at least one vulnerability every day of the year</a:t>
            </a:r>
            <a:r>
              <a:rPr baseline="45333" sz="3000"/>
              <a:t>2</a:t>
            </a:r>
          </a:p>
          <a:p>
            <a:pPr/>
            <a:r>
              <a:t>Education, average of 28 vulnerabilities per site, 15 of those serious</a:t>
            </a:r>
            <a:r>
              <a:rPr baseline="45333" sz="3000"/>
              <a:t>2</a:t>
            </a:r>
            <a:endParaRPr baseline="31999"/>
          </a:p>
          <a:p>
            <a:pPr/>
            <a:r>
              <a:t>Education, took an average of 4 months to remediate issues</a:t>
            </a:r>
            <a:r>
              <a:rPr baseline="45333" sz="3000"/>
              <a:t>2</a:t>
            </a:r>
          </a:p>
        </p:txBody>
      </p:sp>
      <p:sp>
        <p:nvSpPr>
          <p:cNvPr id="207" name="Shape 207"/>
          <p:cNvSpPr/>
          <p:nvPr/>
        </p:nvSpPr>
        <p:spPr>
          <a:xfrm>
            <a:off x="542798" y="8529989"/>
            <a:ext cx="628821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1 - Google Transparency Report, 2016</a:t>
            </a:r>
            <a:br/>
            <a:r>
              <a:t>2 - White Hat Security Web Applications Security Statistics Report 2016</a:t>
            </a:r>
            <a:br/>
            <a:r>
              <a:t>3 - Sucuri Websites Hacked Report Q1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  <p:bldP build="whole" bldLvl="1" animBg="1" rev="0" advAuto="0" spid="207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